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70" r:id="rId4"/>
    <p:sldId id="271" r:id="rId5"/>
    <p:sldId id="293" r:id="rId6"/>
    <p:sldId id="272" r:id="rId7"/>
    <p:sldId id="273" r:id="rId8"/>
    <p:sldId id="274" r:id="rId9"/>
    <p:sldId id="275" r:id="rId10"/>
    <p:sldId id="276" r:id="rId11"/>
    <p:sldId id="277" r:id="rId12"/>
    <p:sldId id="290" r:id="rId13"/>
    <p:sldId id="278" r:id="rId14"/>
    <p:sldId id="294" r:id="rId15"/>
    <p:sldId id="295" r:id="rId16"/>
    <p:sldId id="291" r:id="rId17"/>
    <p:sldId id="296" r:id="rId18"/>
    <p:sldId id="297" r:id="rId19"/>
    <p:sldId id="279" r:id="rId20"/>
    <p:sldId id="280" r:id="rId21"/>
    <p:sldId id="281" r:id="rId22"/>
    <p:sldId id="282" r:id="rId23"/>
    <p:sldId id="283" r:id="rId24"/>
    <p:sldId id="298" r:id="rId25"/>
    <p:sldId id="284" r:id="rId26"/>
    <p:sldId id="285" r:id="rId27"/>
    <p:sldId id="286" r:id="rId28"/>
    <p:sldId id="28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28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2A389-B4B5-4BD5-9AF4-B4124C468324}" v="55" dt="2023-11-01T14:57:28.117"/>
    <p1510:client id="{7F2440EC-EFD2-42E0-AAAF-7F6BEFBC2883}" v="116" dt="2023-10-31T01:57:22.988"/>
    <p1510:client id="{9B8B13AF-D813-49FC-9B16-91693C82028A}" v="1" dt="2023-11-08T15:57:43.446"/>
    <p1510:client id="{C2884D7A-3137-40A8-84DB-9EB54208D8EF}" v="333" dt="2023-11-01T04:37:14.799"/>
    <p1510:client id="{C707684C-EE32-46A5-855B-8F1F1AA1F590}" v="423" dt="2023-09-25T04:47:54.761"/>
    <p1510:client id="{D01FB03E-772D-4AFA-ACC9-91306E9C7568}" v="277" dt="2023-11-01T11:40:09.476"/>
    <p1510:client id="{F810BBF3-93F8-470F-A850-77752D12C2F6}" v="144" dt="2023-10-30T11:40:47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6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1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0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2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5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9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5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9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4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4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4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5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480">
          <p15:clr>
            <a:srgbClr val="F26B43"/>
          </p15:clr>
        </p15:guide>
        <p15:guide id="3" pos="960">
          <p15:clr>
            <a:srgbClr val="F26B43"/>
          </p15:clr>
        </p15:guide>
        <p15:guide id="4" pos="1440">
          <p15:clr>
            <a:srgbClr val="F26B43"/>
          </p15:clr>
        </p15:guide>
        <p15:guide id="5" pos="1920">
          <p15:clr>
            <a:srgbClr val="F26B43"/>
          </p15:clr>
        </p15:guide>
        <p15:guide id="6" pos="2400">
          <p15:clr>
            <a:srgbClr val="F26B43"/>
          </p15:clr>
        </p15:guide>
        <p15:guide id="7" pos="2880">
          <p15:clr>
            <a:srgbClr val="F26B43"/>
          </p15:clr>
        </p15:guide>
        <p15:guide id="8" pos="3360">
          <p15:clr>
            <a:srgbClr val="F26B43"/>
          </p15:clr>
        </p15:guide>
        <p15:guide id="9" pos="3840">
          <p15:clr>
            <a:srgbClr val="F26B43"/>
          </p15:clr>
        </p15:guide>
        <p15:guide id="10" pos="4320">
          <p15:clr>
            <a:srgbClr val="F26B43"/>
          </p15:clr>
        </p15:guide>
        <p15:guide id="11" pos="4800">
          <p15:clr>
            <a:srgbClr val="F26B43"/>
          </p15:clr>
        </p15:guide>
        <p15:guide id="12" pos="5280">
          <p15:clr>
            <a:srgbClr val="F26B43"/>
          </p15:clr>
        </p15:guide>
        <p15:guide id="13" pos="5760">
          <p15:clr>
            <a:srgbClr val="F26B43"/>
          </p15:clr>
        </p15:guide>
        <p15:guide id="14" pos="6240">
          <p15:clr>
            <a:srgbClr val="F26B43"/>
          </p15:clr>
        </p15:guide>
        <p15:guide id="15" pos="6720">
          <p15:clr>
            <a:srgbClr val="F26B43"/>
          </p15:clr>
        </p15:guide>
        <p15:guide id="16" pos="7200">
          <p15:clr>
            <a:srgbClr val="F26B43"/>
          </p15:clr>
        </p15:guide>
        <p15:guide id="17" pos="7680">
          <p15:clr>
            <a:srgbClr val="F26B43"/>
          </p15:clr>
        </p15:guide>
        <p15:guide id="18" orient="horz">
          <p15:clr>
            <a:srgbClr val="F26B43"/>
          </p15:clr>
        </p15:guide>
        <p15:guide id="19" orient="horz" pos="480">
          <p15:clr>
            <a:srgbClr val="F26B43"/>
          </p15:clr>
        </p15:guide>
        <p15:guide id="20" orient="horz" pos="960">
          <p15:clr>
            <a:srgbClr val="F26B43"/>
          </p15:clr>
        </p15:guide>
        <p15:guide id="21" orient="horz" pos="1440">
          <p15:clr>
            <a:srgbClr val="F26B43"/>
          </p15:clr>
        </p15:guide>
        <p15:guide id="22" orient="horz" pos="1920">
          <p15:clr>
            <a:srgbClr val="F26B43"/>
          </p15:clr>
        </p15:guide>
        <p15:guide id="23" orient="horz" pos="2400">
          <p15:clr>
            <a:srgbClr val="F26B43"/>
          </p15:clr>
        </p15:guide>
        <p15:guide id="24" orient="horz" pos="2880">
          <p15:clr>
            <a:srgbClr val="F26B43"/>
          </p15:clr>
        </p15:guide>
        <p15:guide id="25" orient="horz" pos="3360">
          <p15:clr>
            <a:srgbClr val="F26B43"/>
          </p15:clr>
        </p15:guide>
        <p15:guide id="26" orient="horz" pos="3840">
          <p15:clr>
            <a:srgbClr val="F26B43"/>
          </p15:clr>
        </p15:guide>
        <p15:guide id="27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858000" y="1524000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stat_ml_project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F57FA-084A-C9C2-7C8B-6463FE616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9" b="15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31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B829D-5A4D-29F0-F3E2-3D3ABB6EF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3" r="25279" b="-7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1800" dirty="0"/>
              <a:t>The values of y represent the type of glass as shown below</a:t>
            </a:r>
            <a:endParaRPr lang="en-US" sz="1800" dirty="0">
              <a:solidFill>
                <a:srgbClr val="FFFFFF">
                  <a:alpha val="70000"/>
                </a:srgb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sz="1800" dirty="0"/>
              <a:t>1 </a:t>
            </a:r>
            <a:r>
              <a:rPr lang="en-US" sz="1800" dirty="0" err="1"/>
              <a:t>building_windows_float_processed</a:t>
            </a:r>
            <a:endParaRPr lang="en-US" sz="1800" dirty="0" err="1">
              <a:solidFill>
                <a:srgbClr val="FFFFFF">
                  <a:alpha val="70000"/>
                </a:srgb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sz="1800" dirty="0"/>
              <a:t>2 </a:t>
            </a:r>
            <a:r>
              <a:rPr lang="en-US" sz="1800" dirty="0" err="1"/>
              <a:t>building_windows_non_float_processed</a:t>
            </a:r>
            <a:endParaRPr lang="en-US" sz="1800" dirty="0" err="1">
              <a:solidFill>
                <a:srgbClr val="FFFFFF">
                  <a:alpha val="70000"/>
                </a:srgb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sz="1800" dirty="0"/>
              <a:t>3 </a:t>
            </a:r>
            <a:r>
              <a:rPr lang="en-US" sz="1800" dirty="0" err="1"/>
              <a:t>vehicle_windows_float_processed</a:t>
            </a:r>
            <a:endParaRPr lang="en-US" sz="1800" dirty="0" err="1">
              <a:solidFill>
                <a:srgbClr val="FFFFFF">
                  <a:alpha val="70000"/>
                </a:srgb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sz="1800" dirty="0"/>
              <a:t>4 </a:t>
            </a:r>
            <a:r>
              <a:rPr lang="en-US" sz="1800" dirty="0" err="1"/>
              <a:t>vehicle_windows_non_float_processed</a:t>
            </a:r>
            <a:endParaRPr lang="en-US" sz="1800" dirty="0" err="1">
              <a:solidFill>
                <a:srgbClr val="FFFFFF">
                  <a:alpha val="70000"/>
                </a:srgb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sz="1800" dirty="0"/>
              <a:t>5 containers</a:t>
            </a:r>
            <a:endParaRPr lang="en-US" sz="1800" dirty="0">
              <a:solidFill>
                <a:srgbClr val="FFFFFF">
                  <a:alpha val="70000"/>
                </a:srgb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sz="1800" dirty="0"/>
              <a:t>6 tableware</a:t>
            </a:r>
            <a:endParaRPr lang="en-US" sz="1800" dirty="0">
              <a:solidFill>
                <a:srgbClr val="FFFFFF">
                  <a:alpha val="70000"/>
                </a:srgb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sz="1800" dirty="0"/>
              <a:t>7 headlamps</a:t>
            </a:r>
            <a:endParaRPr lang="en-US" sz="18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 Target variable and features:</a:t>
            </a:r>
          </a:p>
        </p:txBody>
      </p:sp>
    </p:spTree>
    <p:extLst>
      <p:ext uri="{BB962C8B-B14F-4D97-AF65-F5344CB8AC3E}">
        <p14:creationId xmlns:p14="http://schemas.microsoft.com/office/powerpoint/2010/main" val="2700882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ormulae written on a blackboard">
            <a:extLst>
              <a:ext uri="{FF2B5EF4-FFF2-40B4-BE49-F238E27FC236}">
                <a16:creationId xmlns:a16="http://schemas.microsoft.com/office/drawing/2014/main" id="{6126B201-BAF5-1F51-AA12-2C20571E3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3" r="16377" b="4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By using </a:t>
            </a:r>
            <a:r>
              <a:rPr lang="en-US" sz="2000" err="1">
                <a:solidFill>
                  <a:schemeClr val="tx1">
                    <a:lumMod val="85000"/>
                  </a:schemeClr>
                </a:solidFill>
                <a:ea typeface="+mn-lt"/>
                <a:cs typeface="+mn-lt"/>
              </a:rPr>
              <a:t>len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ea typeface="+mn-lt"/>
                <a:cs typeface="+mn-lt"/>
              </a:rPr>
              <a:t>(a[a['Type of glass'] == 1])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venir Next LT Pro"/>
                <a:cs typeface="Courier New"/>
              </a:rPr>
              <a:t> 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we can find number of rows are there for each class of y value</a:t>
            </a: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Class 1: 70 samples</a:t>
            </a: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Class 2: 76 samples</a:t>
            </a: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Class 3: 17 samples</a:t>
            </a: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Class 4: 0 samples</a:t>
            </a:r>
          </a:p>
          <a:p>
            <a:pPr lvl="0">
              <a:lnSpc>
                <a:spcPct val="115000"/>
              </a:lnSpc>
            </a:pPr>
            <a:endParaRPr lang="en-US" sz="15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Target variable and features:</a:t>
            </a:r>
          </a:p>
        </p:txBody>
      </p:sp>
    </p:spTree>
    <p:extLst>
      <p:ext uri="{BB962C8B-B14F-4D97-AF65-F5344CB8AC3E}">
        <p14:creationId xmlns:p14="http://schemas.microsoft.com/office/powerpoint/2010/main" val="72544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7877-3DAF-80DE-B65B-3F46F02D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Target variable and features:</a:t>
            </a:r>
            <a:endParaRPr lang="en-GB" sz="3400" dirty="0"/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5322-DD96-59D8-AAB3-48FB78799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2000" dirty="0">
                <a:latin typeface="Arial"/>
                <a:cs typeface="Arial"/>
              </a:rPr>
              <a:t>Class 5: 13 samples</a:t>
            </a:r>
            <a:endParaRPr lang="en-US" sz="2000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pPr>
              <a:lnSpc>
                <a:spcPct val="114999"/>
              </a:lnSpc>
            </a:pPr>
            <a:r>
              <a:rPr lang="en-US" sz="2000" dirty="0">
                <a:latin typeface="Arial"/>
                <a:cs typeface="Arial"/>
              </a:rPr>
              <a:t>Class 6: 9 samples</a:t>
            </a:r>
            <a:endParaRPr lang="en-US" sz="2000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pPr>
              <a:lnSpc>
                <a:spcPct val="114999"/>
              </a:lnSpc>
            </a:pPr>
            <a:r>
              <a:rPr lang="en-US" sz="2000" dirty="0">
                <a:latin typeface="Arial"/>
                <a:cs typeface="Arial"/>
              </a:rPr>
              <a:t>Class 7: 29 samples</a:t>
            </a:r>
            <a:endParaRPr lang="en-US" sz="2000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pPr>
              <a:lnSpc>
                <a:spcPct val="114999"/>
              </a:lnSpc>
            </a:pPr>
            <a:r>
              <a:rPr lang="en-US" sz="2000" dirty="0">
                <a:latin typeface="Arial"/>
                <a:cs typeface="Arial"/>
              </a:rPr>
              <a:t>Features are defined by dropping y value from dataset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1641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inancial graphs on a dark display">
            <a:extLst>
              <a:ext uri="{FF2B5EF4-FFF2-40B4-BE49-F238E27FC236}">
                <a16:creationId xmlns:a16="http://schemas.microsoft.com/office/drawing/2014/main" id="{57114344-CA7F-8950-68E4-E9A8C90AC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3" r="23792" b="9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2000" dirty="0"/>
              <a:t>Histograms for each column in the dataset is generated to make it easy to visualize the distribution of each feature</a:t>
            </a:r>
            <a:endParaRPr lang="en-US" sz="2000" dirty="0">
              <a:solidFill>
                <a:srgbClr val="FFFFFF">
                  <a:alpha val="70000"/>
                </a:srgbClr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2000" dirty="0"/>
              <a:t>After looping through all the columns in the Dataset, the code plots a histogram specifically for the 'Type' column, which is the target variable</a:t>
            </a:r>
            <a:endParaRPr lang="en-US" sz="2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Data exploration through histogram:</a:t>
            </a:r>
          </a:p>
        </p:txBody>
      </p:sp>
    </p:spTree>
    <p:extLst>
      <p:ext uri="{BB962C8B-B14F-4D97-AF65-F5344CB8AC3E}">
        <p14:creationId xmlns:p14="http://schemas.microsoft.com/office/powerpoint/2010/main" val="70999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4268B-F492-9633-EC1F-CA5741B5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79" y="259909"/>
            <a:ext cx="2743200" cy="2743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F013D3-C271-F28E-D0A2-C91E1341B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" b="-4945"/>
          <a:stretch/>
        </p:blipFill>
        <p:spPr>
          <a:xfrm>
            <a:off x="5886819" y="188995"/>
            <a:ext cx="2930120" cy="2938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D97809-2186-94BE-784F-7996613B5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06" y="3545644"/>
            <a:ext cx="2987615" cy="2455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977DB-173D-EA67-CE15-22182CB4B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32" y="3547327"/>
            <a:ext cx="2915728" cy="2451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261C6-1579-845C-4C5F-F7785DE28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646" y="3547803"/>
            <a:ext cx="2915728" cy="245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1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040650-42CA-BA00-BFE3-61E27EE24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615" y="186906"/>
            <a:ext cx="3303678" cy="3041706"/>
          </a:xfrm>
        </p:spPr>
      </p:pic>
      <p:pic>
        <p:nvPicPr>
          <p:cNvPr id="5" name="Picture 4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AD7CBDFC-8FFF-078C-044D-88BA77EAF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344" y="195029"/>
            <a:ext cx="3188898" cy="3060507"/>
          </a:xfrm>
          <a:prstGeom prst="rect">
            <a:avLst/>
          </a:prstGeom>
        </p:spPr>
      </p:pic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CFF55AA-DBA5-92C3-5093-96C044D5D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646" y="190840"/>
            <a:ext cx="3045124" cy="3040133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A6E07ADF-E6B4-3D36-8C93-9239C58F3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84" y="3681529"/>
            <a:ext cx="3088256" cy="280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22202-894A-423C-456D-BC366D803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343" y="3686416"/>
            <a:ext cx="3188898" cy="2791960"/>
          </a:xfrm>
          <a:prstGeom prst="rect">
            <a:avLst/>
          </a:prstGeom>
        </p:spPr>
      </p:pic>
      <p:pic>
        <p:nvPicPr>
          <p:cNvPr id="9" name="Picture 8" descr="A graph with blue bars&#10;&#10;Description automatically generated">
            <a:extLst>
              <a:ext uri="{FF2B5EF4-FFF2-40B4-BE49-F238E27FC236}">
                <a16:creationId xmlns:a16="http://schemas.microsoft.com/office/drawing/2014/main" id="{94A07ED3-E9C7-FD0A-4291-87E3FD905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645" y="3683469"/>
            <a:ext cx="3045124" cy="27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00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5B28-12E1-1365-ABB8-07AE92C2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exploration through histogram:</a:t>
            </a:r>
            <a:endParaRPr lang="en-GB" dirty="0">
              <a:ea typeface="+mj-lt"/>
              <a:cs typeface="+mj-lt"/>
            </a:endParaRP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1B14-5C22-DB3B-E4AC-ADB24C326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2400" dirty="0">
                <a:latin typeface="Arial"/>
                <a:cs typeface="Arial"/>
              </a:rPr>
              <a:t>Another set of histograms are drawn to showcases the creation of multivariate histograms, which allows for the visualization of how different categories are distributed within a dataset</a:t>
            </a:r>
            <a:endParaRPr lang="en-US" sz="2400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pPr>
              <a:lnSpc>
                <a:spcPct val="114999"/>
              </a:lnSpc>
            </a:pPr>
            <a:r>
              <a:rPr lang="en-US" sz="2400" dirty="0">
                <a:latin typeface="Arial"/>
                <a:cs typeface="Arial"/>
              </a:rPr>
              <a:t>Multivariate histograms are useful for understanding the distribution of data across multiple categories, which can be valuable for tasks such as classification or clustering</a:t>
            </a:r>
            <a:endParaRPr lang="en-US" sz="2400" dirty="0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endParaRPr lang="en-GB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38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78E563F-E167-F7C7-7B3F-84589A6B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01" y="201205"/>
            <a:ext cx="3088256" cy="2875626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E931675-9C66-E3FE-EB10-165D2F70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79" y="126287"/>
            <a:ext cx="3117011" cy="2888985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CA39FE9-31A1-EC51-FAA9-998286A7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0" y="3433464"/>
            <a:ext cx="3706483" cy="2880921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471F728-66C0-49DB-A53E-2E97FA3A6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154" y="3423421"/>
            <a:ext cx="3088258" cy="287225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0FDB845-AB36-C8FD-7A2C-21486D716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0664" y="3419977"/>
            <a:ext cx="3117011" cy="28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06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171E600-9D44-0E91-E27C-50D1BA137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816" y="402566"/>
            <a:ext cx="3771160" cy="2883555"/>
          </a:xfr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19E49DA-7B3D-30B4-E09E-DFB2C110E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306" y="404718"/>
            <a:ext cx="3562708" cy="2885545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8C5718E-A331-534D-EF54-F393BF4A0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781486"/>
            <a:ext cx="3792747" cy="2774350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2D81B88-4346-89CC-45EC-00155E885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306" y="3788483"/>
            <a:ext cx="3562709" cy="27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9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lourful maths learning objects">
            <a:extLst>
              <a:ext uri="{FF2B5EF4-FFF2-40B4-BE49-F238E27FC236}">
                <a16:creationId xmlns:a16="http://schemas.microsoft.com/office/drawing/2014/main" id="{243929E5-B675-2A52-DDDF-18492ECDA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74" r="21698" b="-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2000"/>
              <a:t>SMOTE is a technique used to create synthetic samples of the minority class to balance the class distribution</a:t>
            </a:r>
          </a:p>
          <a:p>
            <a:pPr lvl="0">
              <a:lnSpc>
                <a:spcPct val="115000"/>
              </a:lnSpc>
            </a:pPr>
            <a:r>
              <a:rPr lang="en-US" sz="2000"/>
              <a:t>The random_state parameter is set to ensure reproducibility</a:t>
            </a:r>
          </a:p>
          <a:p>
            <a:pPr lvl="0">
              <a:lnSpc>
                <a:spcPct val="115000"/>
              </a:lnSpc>
            </a:pPr>
            <a:r>
              <a:rPr lang="en-US" sz="2000"/>
              <a:t>After applying SMOTE, X_resampled and y_resampled contain the resampled feature and target data, respectively, with a balanced class distribution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Slide 9: Smote</a:t>
            </a:r>
          </a:p>
        </p:txBody>
      </p:sp>
    </p:spTree>
    <p:extLst>
      <p:ext uri="{BB962C8B-B14F-4D97-AF65-F5344CB8AC3E}">
        <p14:creationId xmlns:p14="http://schemas.microsoft.com/office/powerpoint/2010/main" val="2355237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st tubes with one test tube in orange with drops">
            <a:extLst>
              <a:ext uri="{FF2B5EF4-FFF2-40B4-BE49-F238E27FC236}">
                <a16:creationId xmlns:a16="http://schemas.microsoft.com/office/drawing/2014/main" id="{05A64B10-54D6-2550-2261-B0C0E79FA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28" r="12243" b="-3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400" dirty="0"/>
              <a:t>Title: "Glass Classification Project"</a:t>
            </a:r>
          </a:p>
          <a:p>
            <a:pPr lvl="0"/>
            <a:r>
              <a:rPr lang="en-US" sz="2400" dirty="0"/>
              <a:t>Name: </a:t>
            </a:r>
            <a:r>
              <a:rPr lang="en-US" sz="2400" dirty="0" err="1"/>
              <a:t>K.Keerthana</a:t>
            </a:r>
            <a:endParaRPr lang="en-US" sz="2400" dirty="0" err="1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sz="2400" dirty="0"/>
              <a:t>Ht.no: 2203A52096</a:t>
            </a: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sz="2400" dirty="0"/>
              <a:t>Serial: 22</a:t>
            </a:r>
          </a:p>
          <a:p>
            <a:pPr lvl="0"/>
            <a:r>
              <a:rPr lang="en-US" sz="2400" dirty="0"/>
              <a:t>Section: AA</a:t>
            </a: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Title:</a:t>
            </a:r>
          </a:p>
        </p:txBody>
      </p:sp>
    </p:spTree>
    <p:extLst>
      <p:ext uri="{BB962C8B-B14F-4D97-AF65-F5344CB8AC3E}">
        <p14:creationId xmlns:p14="http://schemas.microsoft.com/office/powerpoint/2010/main" val="637744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B8A51A-6D01-4D5D-A841-E5584702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762001" y="1524002"/>
            <a:ext cx="6096001" cy="4572000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3583F5F-50B1-4C06-8A4C-52B531C9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370704"/>
            <a:ext cx="4485503" cy="648729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8750" y="2286000"/>
            <a:ext cx="3048001" cy="2286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Data Splitting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C80F88A6-682B-CFD8-5CB4-D5D4E924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962" y="675736"/>
            <a:ext cx="6326038" cy="54283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 dirty="0">
                <a:ea typeface="+mn-lt"/>
                <a:cs typeface="+mn-lt"/>
              </a:rPr>
              <a:t>Data Splitting</a:t>
            </a:r>
            <a:r>
              <a:rPr lang="en-GB" dirty="0">
                <a:ea typeface="+mn-lt"/>
                <a:cs typeface="+mn-lt"/>
              </a:rPr>
              <a:t>: I split the data into training and testing sets using the </a:t>
            </a:r>
            <a:r>
              <a:rPr lang="en-GB" b="1" dirty="0" err="1">
                <a:ea typeface="+mn-lt"/>
                <a:cs typeface="+mn-lt"/>
              </a:rPr>
              <a:t>train_test_split</a:t>
            </a:r>
            <a:r>
              <a:rPr lang="en-GB" dirty="0">
                <a:ea typeface="+mn-lt"/>
                <a:cs typeface="+mn-lt"/>
              </a:rPr>
              <a:t> function.</a:t>
            </a:r>
          </a:p>
          <a:p>
            <a:r>
              <a:rPr lang="en-GB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Test Size</a:t>
            </a:r>
            <a:r>
              <a:rPr lang="en-GB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: I chose a test size of 0.2, meaning 20% of the data is used for testing.</a:t>
            </a:r>
          </a:p>
          <a:p>
            <a:r>
              <a:rPr lang="en-GB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Random State</a:t>
            </a:r>
            <a:r>
              <a:rPr lang="en-GB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: I set a random state to ensure reproducibility.</a:t>
            </a:r>
          </a:p>
        </p:txBody>
      </p:sp>
    </p:spTree>
    <p:extLst>
      <p:ext uri="{BB962C8B-B14F-4D97-AF65-F5344CB8AC3E}">
        <p14:creationId xmlns:p14="http://schemas.microsoft.com/office/powerpoint/2010/main" val="3390042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8750" y="2286000"/>
            <a:ext cx="3048001" cy="2286000"/>
          </a:xfrm>
        </p:spPr>
        <p:txBody>
          <a:bodyPr anchor="b">
            <a:normAutofit/>
          </a:bodyPr>
          <a:lstStyle/>
          <a:p>
            <a:r>
              <a:rPr lang="en-US" sz="3200" dirty="0"/>
              <a:t>Scaling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29B739-0084-427C-80B1-69E938524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0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B611DC-381B-43C0-B8D0-03DB742CE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9544" y="3798447"/>
            <a:ext cx="1269992" cy="484909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4ECBE28-F24F-4627-886E-70C09745C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031998" y="3555992"/>
            <a:ext cx="1269994" cy="5334005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89" name="Content Placeholder 88">
            <a:extLst>
              <a:ext uri="{FF2B5EF4-FFF2-40B4-BE49-F238E27FC236}">
                <a16:creationId xmlns:a16="http://schemas.microsoft.com/office/drawing/2014/main" id="{38F1838A-7C9B-E114-115B-E25EBB783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597" y="852986"/>
            <a:ext cx="6687403" cy="4560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Standardization (also known as z-score normalization) is a common preprocessing step to ensure that all features have similar scales and distributions.</a:t>
            </a:r>
          </a:p>
          <a:p>
            <a:r>
              <a:rPr lang="en-GB" sz="2000" dirty="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By Standard scaler equal priority is given to all features</a:t>
            </a:r>
          </a:p>
          <a:p>
            <a:r>
              <a:rPr lang="en-GB" sz="2000" dirty="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Standardizing both the training and testing data is essential to ensure that the model performs consistently across all data points.</a:t>
            </a:r>
          </a:p>
          <a:p>
            <a:endParaRPr lang="en-GB" sz="1100" dirty="0">
              <a:solidFill>
                <a:srgbClr val="000000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973233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Vaccine storage and manufacturing">
            <a:extLst>
              <a:ext uri="{FF2B5EF4-FFF2-40B4-BE49-F238E27FC236}">
                <a16:creationId xmlns:a16="http://schemas.microsoft.com/office/drawing/2014/main" id="{F3DB00D1-92F7-6256-1072-510DFC3F6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9" r="14915" b="-7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1900"/>
              <a:t>SVM Model: Support Vector Machines were introduced as another classification technique</a:t>
            </a:r>
          </a:p>
          <a:p>
            <a:pPr lvl="0">
              <a:lnSpc>
                <a:spcPct val="115000"/>
              </a:lnSpc>
            </a:pPr>
            <a:r>
              <a:rPr lang="en-US" sz="1900"/>
              <a:t>Kernel Selection: I explained the choice of the radial basis function kernel</a:t>
            </a:r>
          </a:p>
          <a:p>
            <a:pPr lvl="0">
              <a:lnSpc>
                <a:spcPct val="115000"/>
              </a:lnSpc>
            </a:pPr>
            <a:r>
              <a:rPr lang="en-US" sz="1900"/>
              <a:t>Hyperparameters: Mentioned the selected hyperparameters</a:t>
            </a:r>
          </a:p>
          <a:p>
            <a:pPr lvl="0">
              <a:lnSpc>
                <a:spcPct val="115000"/>
              </a:lnSpc>
            </a:pPr>
            <a:r>
              <a:rPr lang="en-US" sz="1900"/>
              <a:t>Training and y  predicted: I showed the code for training and testing the SVM model and displayed they predicted values achieved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SVM Model:</a:t>
            </a:r>
          </a:p>
        </p:txBody>
      </p:sp>
    </p:spTree>
    <p:extLst>
      <p:ext uri="{BB962C8B-B14F-4D97-AF65-F5344CB8AC3E}">
        <p14:creationId xmlns:p14="http://schemas.microsoft.com/office/powerpoint/2010/main" val="295212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op view of cubes connected with black lines">
            <a:extLst>
              <a:ext uri="{FF2B5EF4-FFF2-40B4-BE49-F238E27FC236}">
                <a16:creationId xmlns:a16="http://schemas.microsoft.com/office/drawing/2014/main" id="{4ADFE839-A2A8-8232-4598-773A53DB9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7" r="10150" b="9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1700"/>
              <a:t>The confusion matrix is a valuable tool for assessing the performance of a classification model</a:t>
            </a:r>
          </a:p>
          <a:p>
            <a:pPr lvl="0">
              <a:lnSpc>
                <a:spcPct val="115000"/>
              </a:lnSpc>
            </a:pPr>
            <a:r>
              <a:rPr lang="en-US" sz="1700"/>
              <a:t>It helps you understand how well your model is classifying data by showing true positives, true negatives, false positives, and false negatives</a:t>
            </a:r>
          </a:p>
          <a:p>
            <a:pPr lvl="0">
              <a:lnSpc>
                <a:spcPct val="115000"/>
              </a:lnSpc>
            </a:pPr>
            <a:r>
              <a:rPr lang="en-US" sz="1700"/>
              <a:t>Heatmaps are a helpful way to visualize the confusion matrix and gain insights into model performance</a:t>
            </a:r>
          </a:p>
          <a:p>
            <a:pPr lvl="0">
              <a:lnSpc>
                <a:spcPct val="115000"/>
              </a:lnSpc>
            </a:pPr>
            <a:r>
              <a:rPr lang="en-US" sz="1700"/>
              <a:t>After confusion matrix accuracy of svm model is printed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Confusion matrix:</a:t>
            </a:r>
          </a:p>
        </p:txBody>
      </p:sp>
    </p:spTree>
    <p:extLst>
      <p:ext uri="{BB962C8B-B14F-4D97-AF65-F5344CB8AC3E}">
        <p14:creationId xmlns:p14="http://schemas.microsoft.com/office/powerpoint/2010/main" val="76497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CAD7AA-6D15-E0DC-CD8D-AB74AFE5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38" y="1040921"/>
            <a:ext cx="6108757" cy="50061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012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B8A51A-6D01-4D5D-A841-E5584702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762001" y="1524002"/>
            <a:ext cx="6096001" cy="4572000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3583F5F-50B1-4C06-8A4C-52B531C9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370704"/>
            <a:ext cx="4485503" cy="648729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8750" y="2286000"/>
            <a:ext cx="3048001" cy="2286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 F1 Score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4F298DC-4B09-AE85-E70C-C15B71B4B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490" y="646982"/>
            <a:ext cx="6153510" cy="57590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dirty="0">
                <a:ea typeface="+mn-lt"/>
                <a:cs typeface="+mn-lt"/>
              </a:rPr>
              <a:t>The F1 score is a metric that combines precision and recall into a single value.</a:t>
            </a:r>
            <a:endParaRPr lang="en-GB" dirty="0">
              <a:ea typeface="+mn-lt"/>
              <a:cs typeface="+mn-lt"/>
            </a:endParaRPr>
          </a:p>
          <a:p>
            <a:r>
              <a:rPr lang="en-IN" dirty="0">
                <a:ea typeface="+mn-lt"/>
                <a:cs typeface="+mn-lt"/>
              </a:rPr>
              <a:t>It balances both false positives and false negatives and is particularly useful when class imbalance is present.</a:t>
            </a:r>
            <a:endParaRPr lang="en-GB" dirty="0">
              <a:ea typeface="+mn-lt"/>
              <a:cs typeface="+mn-lt"/>
            </a:endParaRPr>
          </a:p>
          <a:p>
            <a:r>
              <a:rPr lang="en-IN" dirty="0">
                <a:ea typeface="+mn-lt"/>
                <a:cs typeface="+mn-lt"/>
              </a:rPr>
              <a:t>The formula for F1 score is: </a:t>
            </a:r>
            <a:r>
              <a:rPr lang="en-IN" b="1" dirty="0">
                <a:ea typeface="+mn-lt"/>
                <a:cs typeface="+mn-lt"/>
              </a:rPr>
              <a:t>2 * (precision * recall) / (precision + recall)</a:t>
            </a:r>
            <a:r>
              <a:rPr lang="en-IN" dirty="0">
                <a:ea typeface="+mn-lt"/>
                <a:cs typeface="+mn-lt"/>
              </a:rPr>
              <a:t>.</a:t>
            </a:r>
            <a:endParaRPr lang="en-GB" dirty="0">
              <a:ea typeface="+mn-lt"/>
              <a:cs typeface="+mn-lt"/>
            </a:endParaRPr>
          </a:p>
          <a:p>
            <a:endParaRPr lang="en-GB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9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horopter">
            <a:extLst>
              <a:ext uri="{FF2B5EF4-FFF2-40B4-BE49-F238E27FC236}">
                <a16:creationId xmlns:a16="http://schemas.microsoft.com/office/drawing/2014/main" id="{9F99ECC7-DE19-B40E-6700-31EBF88F5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2" r="30642" b="-7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2200"/>
              <a:t>Precision measures the accuracy of positive predictions made by the model</a:t>
            </a:r>
          </a:p>
          <a:p>
            <a:pPr lvl="0">
              <a:lnSpc>
                <a:spcPct val="115000"/>
              </a:lnSpc>
            </a:pPr>
            <a:r>
              <a:rPr lang="en-US" sz="2200"/>
              <a:t>It is the ratio of true positive predictions to the total positive predictions</a:t>
            </a:r>
          </a:p>
          <a:p>
            <a:pPr lvl="0">
              <a:lnSpc>
                <a:spcPct val="115000"/>
              </a:lnSpc>
            </a:pPr>
            <a:r>
              <a:rPr lang="en-US" sz="2200"/>
              <a:t>High precision indicates that when the model predicts positive, it is more likely to be correct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483337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8750" y="2286000"/>
            <a:ext cx="3048001" cy="2286000"/>
          </a:xfrm>
        </p:spPr>
        <p:txBody>
          <a:bodyPr anchor="b">
            <a:normAutofit/>
          </a:bodyPr>
          <a:lstStyle/>
          <a:p>
            <a:r>
              <a:rPr lang="en-US" sz="3200" dirty="0"/>
              <a:t>Recall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29B739-0084-427C-80B1-69E938524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0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B611DC-381B-43C0-B8D0-03DB742CE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9544" y="3798447"/>
            <a:ext cx="1269992" cy="484909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4ECBE28-F24F-4627-886E-70C09745C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031998" y="3555992"/>
            <a:ext cx="1269994" cy="5334005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9" name="Content Placeholder 78">
            <a:extLst>
              <a:ext uri="{FF2B5EF4-FFF2-40B4-BE49-F238E27FC236}">
                <a16:creationId xmlns:a16="http://schemas.microsoft.com/office/drawing/2014/main" id="{649048B0-07AA-D327-26D0-958A8E2F8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16" y="671015"/>
            <a:ext cx="6653284" cy="5433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ea typeface="+mn-lt"/>
                <a:cs typeface="+mn-lt"/>
              </a:rPr>
              <a:t>Recall, also known as sensitivity or true positive rate, measures the model's ability to capture all positive instances.</a:t>
            </a:r>
            <a:endParaRPr lang="en-GB" dirty="0">
              <a:ea typeface="+mn-lt"/>
              <a:cs typeface="+mn-lt"/>
            </a:endParaRPr>
          </a:p>
          <a:p>
            <a:r>
              <a:rPr lang="en-IN" dirty="0">
                <a:ea typeface="+mn-lt"/>
                <a:cs typeface="+mn-lt"/>
              </a:rPr>
              <a:t>It is the ratio of true positive predictions to the total actual positives (true positives + false negatives).</a:t>
            </a:r>
            <a:endParaRPr lang="en-GB" dirty="0">
              <a:ea typeface="+mn-lt"/>
              <a:cs typeface="+mn-lt"/>
            </a:endParaRPr>
          </a:p>
          <a:p>
            <a:r>
              <a:rPr lang="en-IN" dirty="0">
                <a:ea typeface="+mn-lt"/>
                <a:cs typeface="+mn-lt"/>
              </a:rPr>
              <a:t>High recall indicates that the model can identify most of the positive instances.</a:t>
            </a:r>
            <a:endParaRPr lang="en-GB" dirty="0">
              <a:ea typeface="+mn-lt"/>
              <a:cs typeface="+mn-lt"/>
            </a:endParaRPr>
          </a:p>
          <a:p>
            <a:endParaRPr lang="en-GB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264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ABB1A5BB-816E-8903-2344-CE2A5A30C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9" r="17186" b="-7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1900"/>
              <a:t>A classification report is a comprehensive evaluation summary for a classification model</a:t>
            </a:r>
          </a:p>
          <a:p>
            <a:pPr lvl="0">
              <a:lnSpc>
                <a:spcPct val="115000"/>
              </a:lnSpc>
            </a:pPr>
            <a:r>
              <a:rPr lang="en-US" sz="1900"/>
              <a:t>Reviewing the classification report helps identify which classes the model performs well on and which ones need improvement</a:t>
            </a:r>
          </a:p>
          <a:p>
            <a:pPr lvl="0">
              <a:lnSpc>
                <a:spcPct val="115000"/>
              </a:lnSpc>
            </a:pPr>
            <a:r>
              <a:rPr lang="en-US" sz="1900"/>
              <a:t>A good model will have high values for precision, recall, and F1 score across all classes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Report:</a:t>
            </a:r>
          </a:p>
        </p:txBody>
      </p:sp>
    </p:spTree>
    <p:extLst>
      <p:ext uri="{BB962C8B-B14F-4D97-AF65-F5344CB8AC3E}">
        <p14:creationId xmlns:p14="http://schemas.microsoft.com/office/powerpoint/2010/main" val="64635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2E769-6FAF-3701-B426-62532E1DA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07406"/>
            <a:ext cx="7084219" cy="4484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>
                <a:ea typeface="+mn-lt"/>
                <a:cs typeface="+mn-lt"/>
              </a:rPr>
              <a:t>Knn</a:t>
            </a:r>
            <a:r>
              <a:rPr lang="en-GB" dirty="0">
                <a:ea typeface="+mn-lt"/>
                <a:cs typeface="+mn-lt"/>
              </a:rPr>
              <a:t> stands for </a:t>
            </a:r>
            <a:r>
              <a:rPr lang="en-GB" b="1" dirty="0">
                <a:ea typeface="+mn-lt"/>
                <a:cs typeface="+mn-lt"/>
              </a:rPr>
              <a:t>K-Nearest Neighbors</a:t>
            </a:r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It Works for both classification and regression.</a:t>
            </a:r>
            <a:endParaRPr lang="en-GB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Handles complex, non-linear relationships effectively.</a:t>
            </a:r>
            <a:endParaRPr lang="en-GB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endParaRPr lang="en-GB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10C0D8-C90C-8C45-BF5A-26369EBEFC95}"/>
              </a:ext>
            </a:extLst>
          </p:cNvPr>
          <p:cNvSpPr/>
          <p:nvPr/>
        </p:nvSpPr>
        <p:spPr>
          <a:xfrm>
            <a:off x="7929562" y="-547687"/>
            <a:ext cx="5453062" cy="54768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KNN </a:t>
            </a:r>
            <a:endParaRPr lang="en-US"/>
          </a:p>
          <a:p>
            <a:pPr algn="ctr"/>
            <a:r>
              <a:rPr lang="en-GB" sz="3600" dirty="0"/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9050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Zoomed top shot of coloured test tubes">
            <a:extLst>
              <a:ext uri="{FF2B5EF4-FFF2-40B4-BE49-F238E27FC236}">
                <a16:creationId xmlns:a16="http://schemas.microsoft.com/office/drawing/2014/main" id="{7BF5C11C-B442-41A1-CE35-F66371499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6" r="10348" b="-7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400" dirty="0"/>
              <a:t>Introduction:</a:t>
            </a:r>
          </a:p>
          <a:p>
            <a:pPr lvl="0"/>
            <a:r>
              <a:rPr lang="en-US" sz="2400" dirty="0"/>
              <a:t>Glass is commonly used everywhere now-a-days</a:t>
            </a: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  <a:p>
            <a:pPr lvl="0"/>
            <a:r>
              <a:rPr lang="en-US" sz="2400" dirty="0"/>
              <a:t>Importance:</a:t>
            </a: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  <a:p>
            <a:pPr lvl="0"/>
            <a:r>
              <a:rPr lang="en-US" sz="2400" dirty="0"/>
              <a:t>Glass classification is crucial in various industries, including manufacturing and forensics</a:t>
            </a: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 Introduction:</a:t>
            </a:r>
          </a:p>
        </p:txBody>
      </p:sp>
    </p:spTree>
    <p:extLst>
      <p:ext uri="{BB962C8B-B14F-4D97-AF65-F5344CB8AC3E}">
        <p14:creationId xmlns:p14="http://schemas.microsoft.com/office/powerpoint/2010/main" val="485861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77695-15AB-06AD-2CCA-A4519DF56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24000"/>
            <a:ext cx="10668000" cy="381808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>
                <a:ea typeface="+mn-lt"/>
                <a:cs typeface="+mn-lt"/>
              </a:rPr>
              <a:t>'</a:t>
            </a:r>
            <a:r>
              <a:rPr lang="en-GB" err="1">
                <a:ea typeface="+mn-lt"/>
                <a:cs typeface="+mn-lt"/>
              </a:rPr>
              <a:t>k_values</a:t>
            </a:r>
            <a:r>
              <a:rPr lang="en-GB" dirty="0">
                <a:ea typeface="+mn-lt"/>
                <a:cs typeface="+mn-lt"/>
              </a:rPr>
              <a:t>' are defined, representing the number of </a:t>
            </a:r>
            <a:r>
              <a:rPr lang="en-GB" err="1">
                <a:ea typeface="+mn-lt"/>
                <a:cs typeface="+mn-lt"/>
              </a:rPr>
              <a:t>neighbors</a:t>
            </a:r>
            <a:r>
              <a:rPr lang="en-GB" dirty="0">
                <a:ea typeface="+mn-lt"/>
                <a:cs typeface="+mn-lt"/>
              </a:rPr>
              <a:t> to consider.</a:t>
            </a:r>
            <a:endParaRPr lang="en-GB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An empty list is taken for storing performance scores.</a:t>
            </a:r>
            <a:endParaRPr lang="en-GB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r>
              <a:rPr lang="en-GB" dirty="0" err="1">
                <a:ea typeface="+mn-lt"/>
                <a:cs typeface="+mn-lt"/>
              </a:rPr>
              <a:t>Knn</a:t>
            </a:r>
            <a:r>
              <a:rPr lang="en-GB" dirty="0">
                <a:ea typeface="+mn-lt"/>
                <a:cs typeface="+mn-lt"/>
              </a:rPr>
              <a:t> models are created for each 'k' value.</a:t>
            </a:r>
            <a:endParaRPr lang="en-GB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Models are trained and predicted values are obtained.</a:t>
            </a:r>
            <a:endParaRPr lang="en-GB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Accuracy is calculated and are printed.</a:t>
            </a:r>
            <a:endParaRPr lang="en-GB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r>
              <a:rPr lang="en-GB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Accuracy using </a:t>
            </a:r>
            <a:r>
              <a:rPr lang="en-GB" dirty="0" err="1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knn</a:t>
            </a:r>
            <a:r>
              <a:rPr lang="en-GB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model with k=1: 0.9021739130434783</a:t>
            </a:r>
          </a:p>
          <a:p>
            <a:endParaRPr lang="en-GB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096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92705-D68E-EAB8-4E8E-646A8D53E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58" y="1293963"/>
            <a:ext cx="3062379" cy="41200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A graph is plot showing how the accuracy of the KNN model changes with different values of 'k,'</a:t>
            </a:r>
          </a:p>
        </p:txBody>
      </p:sp>
      <p:pic>
        <p:nvPicPr>
          <p:cNvPr id="5" name="Picture 4" descr="A graph with a line and a green line&#10;&#10;Description automatically generated">
            <a:extLst>
              <a:ext uri="{FF2B5EF4-FFF2-40B4-BE49-F238E27FC236}">
                <a16:creationId xmlns:a16="http://schemas.microsoft.com/office/drawing/2014/main" id="{A15A0928-0B0F-21A5-32DC-693BE123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340" y="1162378"/>
            <a:ext cx="6958641" cy="4389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1586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A5E1E-AB6D-8A4B-C382-7F4AFDC31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830" y="2631057"/>
            <a:ext cx="3709360" cy="1330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</a:rPr>
              <a:t>Confusion matrix of </a:t>
            </a:r>
            <a:r>
              <a:rPr lang="en-GB" dirty="0" err="1">
                <a:solidFill>
                  <a:srgbClr val="FFFFFF">
                    <a:alpha val="70000"/>
                  </a:srgbClr>
                </a:solidFill>
              </a:rPr>
              <a:t>knn</a:t>
            </a:r>
            <a:r>
              <a:rPr lang="en-GB" dirty="0">
                <a:solidFill>
                  <a:srgbClr val="FFFFFF">
                    <a:alpha val="70000"/>
                  </a:srgbClr>
                </a:solidFill>
              </a:rPr>
              <a:t> model</a:t>
            </a:r>
            <a:endParaRPr lang="en-GB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2DAC081-3C6C-044A-8857-56C9BCCF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29" y="782128"/>
            <a:ext cx="6344557" cy="52793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44808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D3884-6EE7-1C8E-CCA7-6AEB61492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565" y="776377"/>
            <a:ext cx="7519359" cy="544272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dirty="0">
                <a:ea typeface="+mn-lt"/>
                <a:cs typeface="+mn-lt"/>
              </a:rPr>
              <a:t>Logistic Regression is a supervised machine learning algorithm. Although it is not possible to find accuracy of a multi class classification manually but using libraries we can find.</a:t>
            </a:r>
            <a:endParaRPr lang="en-GB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Sigmoid function is used to get the values between 0 and 1.</a:t>
            </a:r>
            <a:endParaRPr lang="en-GB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Then the model is trained, and values are predicted.</a:t>
            </a:r>
          </a:p>
          <a:p>
            <a:r>
              <a:rPr lang="en-GB">
                <a:ea typeface="+mn-lt"/>
                <a:cs typeface="+mn-lt"/>
              </a:rPr>
              <a:t>Accuracy using logistic regression: 0.8152173913043478</a:t>
            </a:r>
            <a:endParaRPr lang="en-GB" dirty="0">
              <a:ea typeface="+mn-lt"/>
              <a:cs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5636A7-9092-16D2-CC68-91ACD1676B20}"/>
              </a:ext>
            </a:extLst>
          </p:cNvPr>
          <p:cNvSpPr/>
          <p:nvPr/>
        </p:nvSpPr>
        <p:spPr>
          <a:xfrm>
            <a:off x="-582283" y="2631056"/>
            <a:ext cx="4658264" cy="53052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142676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63D1D-E435-2BB8-C857-56701E21B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16" y="1466490"/>
            <a:ext cx="4270076" cy="1661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</a:rPr>
              <a:t>Confusion matrix for logistic regression model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9B705-0781-B2DD-1564-4D2E1E2D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357" y="1012167"/>
            <a:ext cx="6647287" cy="540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7194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D16C-D65F-7831-0150-1769425B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963284"/>
          </a:xfrm>
        </p:spPr>
        <p:txBody>
          <a:bodyPr/>
          <a:lstStyle/>
          <a:p>
            <a:r>
              <a:rPr lang="en-GB" dirty="0">
                <a:ea typeface="+mj-lt"/>
                <a:cs typeface="+mj-lt"/>
              </a:rPr>
              <a:t>Bootstrap </a:t>
            </a:r>
            <a:r>
              <a:rPr lang="en-GB" dirty="0"/>
              <a:t> 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CE23-410E-B75E-293F-37ADF80F4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13472"/>
            <a:ext cx="9445925" cy="332925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>
                <a:ea typeface="+mn-lt"/>
                <a:cs typeface="+mn-lt"/>
              </a:rPr>
              <a:t>Bootstrapping is a resampling technique that helps in estimating the uncertainty of a statistical model.</a:t>
            </a:r>
            <a:endParaRPr lang="en-GB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GB" dirty="0">
                <a:ea typeface="+mn-lt"/>
                <a:cs typeface="+mn-lt"/>
              </a:rPr>
              <a:t>It includes sampling the original dataset with replacement and generating multiple new datasets of the same size as the original.</a:t>
            </a:r>
            <a:endParaRPr lang="en-GB" dirty="0"/>
          </a:p>
          <a:p>
            <a:r>
              <a:rPr lang="en-GB" dirty="0">
                <a:ea typeface="+mn-lt"/>
                <a:cs typeface="+mn-lt"/>
              </a:rPr>
              <a:t>Each of these new datasets is then used to calculate the desired statistic, such as the mean or standard deviation.</a:t>
            </a:r>
            <a:endParaRPr lang="en-GB" dirty="0"/>
          </a:p>
          <a:p>
            <a:endParaRPr lang="en-GB" dirty="0"/>
          </a:p>
          <a:p>
            <a:endParaRPr lang="en-GB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9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A0FAE-19C8-DEB4-230D-6E38AC0B2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40" y="1710906"/>
            <a:ext cx="7461850" cy="35736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200" dirty="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This process is repeated multiple times, and the resulting values are used to construct a probability distribution for the desired statistic.</a:t>
            </a:r>
          </a:p>
          <a:p>
            <a:r>
              <a:rPr lang="en-GB" sz="2200" dirty="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This technique is often used in machine learning to estimate the accuracy of a model, validate its performance, and identify areas that need improvement.</a:t>
            </a:r>
            <a:endParaRPr lang="en-GB" sz="22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98C944-C936-31D1-F099-FF5C7DFB5841}"/>
              </a:ext>
            </a:extLst>
          </p:cNvPr>
          <p:cNvSpPr/>
          <p:nvPr/>
        </p:nvSpPr>
        <p:spPr>
          <a:xfrm>
            <a:off x="8870831" y="-661359"/>
            <a:ext cx="3752490" cy="36662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74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9ED73-4DC4-E8F0-3BBD-75D892493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057" y="1265208"/>
            <a:ext cx="2702945" cy="18915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Bootstrap Method on </a:t>
            </a:r>
            <a:r>
              <a:rPr lang="en-GB" dirty="0" err="1">
                <a:ea typeface="+mn-lt"/>
                <a:cs typeface="+mn-lt"/>
              </a:rPr>
              <a:t>svm</a:t>
            </a:r>
            <a:r>
              <a:rPr lang="en-GB" dirty="0">
                <a:ea typeface="+mn-lt"/>
                <a:cs typeface="+mn-lt"/>
              </a:rPr>
              <a:t> model</a:t>
            </a:r>
          </a:p>
        </p:txBody>
      </p:sp>
      <p:pic>
        <p:nvPicPr>
          <p:cNvPr id="7" name="Picture 6" descr="A graph showing a method of boottrap&#10;&#10;Description automatically generated">
            <a:extLst>
              <a:ext uri="{FF2B5EF4-FFF2-40B4-BE49-F238E27FC236}">
                <a16:creationId xmlns:a16="http://schemas.microsoft.com/office/drawing/2014/main" id="{E962719D-139B-A1A7-0CA5-865B1FBE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603" y="760017"/>
            <a:ext cx="7346830" cy="46622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3413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4C066-BD78-5130-009F-847898335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491" y="1452113"/>
            <a:ext cx="2573548" cy="14601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solidFill>
                  <a:schemeClr val="tx1">
                    <a:lumMod val="85000"/>
                  </a:schemeClr>
                </a:solidFill>
                <a:ea typeface="+mn-lt"/>
                <a:cs typeface="+mn-lt"/>
              </a:rPr>
              <a:t>Bootstrap Method on </a:t>
            </a:r>
            <a:r>
              <a:rPr lang="en-GB" sz="2400" err="1">
                <a:solidFill>
                  <a:schemeClr val="tx1">
                    <a:lumMod val="85000"/>
                  </a:schemeClr>
                </a:solidFill>
                <a:ea typeface="+mn-lt"/>
                <a:cs typeface="+mn-lt"/>
              </a:rPr>
              <a:t>knn</a:t>
            </a:r>
            <a:r>
              <a:rPr lang="en-GB" sz="2400" dirty="0">
                <a:solidFill>
                  <a:schemeClr val="tx1">
                    <a:lumMod val="85000"/>
                  </a:schemeClr>
                </a:solidFill>
                <a:ea typeface="+mn-lt"/>
                <a:cs typeface="+mn-lt"/>
              </a:rPr>
              <a:t> model</a:t>
            </a:r>
            <a:endParaRPr lang="en-GB" sz="24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4" name="Picture 3" descr="A diagram of a method on knn model&#10;&#10;Description automatically generated">
            <a:extLst>
              <a:ext uri="{FF2B5EF4-FFF2-40B4-BE49-F238E27FC236}">
                <a16:creationId xmlns:a16="http://schemas.microsoft.com/office/drawing/2014/main" id="{AFADE594-CBB7-19EF-507B-7919D0406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320" y="448930"/>
            <a:ext cx="8137584" cy="5083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1192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DB4D-1827-45CA-13E2-C7EBC188F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736" y="805132"/>
            <a:ext cx="3119888" cy="164710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GB" dirty="0">
                <a:ea typeface="+mn-lt"/>
                <a:cs typeface="+mn-lt"/>
              </a:rPr>
              <a:t>Bootstrap Method on logistic regression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2E876-A139-EF53-A98C-97B519E1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283" y="1045084"/>
            <a:ext cx="7504981" cy="4652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624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 up of rack of test tubes with solution in lab">
            <a:extLst>
              <a:ext uri="{FF2B5EF4-FFF2-40B4-BE49-F238E27FC236}">
                <a16:creationId xmlns:a16="http://schemas.microsoft.com/office/drawing/2014/main" id="{C4109BFE-1E82-5479-C22F-6B472C729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03" r="9611" b="-7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2400"/>
              <a:t>The glass dataset describes the chemical properties of glass and involves classifying samples of glass using their chemical properties as one of six classes</a:t>
            </a:r>
          </a:p>
          <a:p>
            <a:pPr lvl="0">
              <a:lnSpc>
                <a:spcPct val="115000"/>
              </a:lnSpc>
            </a:pPr>
            <a:r>
              <a:rPr lang="en-US" sz="2400"/>
              <a:t>By classifying glass, we can know which type of glass is more suitable for the user’s situation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 Introduction:</a:t>
            </a:r>
          </a:p>
        </p:txBody>
      </p:sp>
    </p:spTree>
    <p:extLst>
      <p:ext uri="{BB962C8B-B14F-4D97-AF65-F5344CB8AC3E}">
        <p14:creationId xmlns:p14="http://schemas.microsoft.com/office/powerpoint/2010/main" val="3484324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FFEF-F594-68B7-3CF7-7A4DDE1A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C05-C99C-DA0A-AB52-CBE5F49D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/>
            <a:r>
              <a:rPr lang="en-US" dirty="0">
                <a:ea typeface="+mn-lt"/>
                <a:cs typeface="+mn-lt"/>
              </a:rPr>
              <a:t>Many others did not use smote to increase number of samples since it is an imbalanced and multi class dataset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457200" indent="-457200"/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Few used </a:t>
            </a:r>
            <a:r>
              <a:rPr lang="en-US" dirty="0" err="1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pca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to reduce no of columns but I choose not to do so since there are only 9 features . </a:t>
            </a:r>
          </a:p>
          <a:p>
            <a:pPr marL="457200" indent="-457200"/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MY RESULTS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(accuracies) are as follows:</a:t>
            </a:r>
          </a:p>
          <a:p>
            <a:pPr marL="457200" indent="-457200"/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SVM: 0.8425(84.2%)</a:t>
            </a:r>
          </a:p>
          <a:p>
            <a:pPr marL="457200" indent="-457200"/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KNN:</a:t>
            </a:r>
            <a:r>
              <a:rPr lang="en-GB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0.90217(90.2%)</a:t>
            </a:r>
          </a:p>
          <a:p>
            <a:pPr marL="457200" indent="-457200"/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Logistic regression:</a:t>
            </a:r>
            <a:r>
              <a:rPr lang="en-GB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0.815217(81.5%)</a:t>
            </a:r>
          </a:p>
        </p:txBody>
      </p:sp>
    </p:spTree>
    <p:extLst>
      <p:ext uri="{BB962C8B-B14F-4D97-AF65-F5344CB8AC3E}">
        <p14:creationId xmlns:p14="http://schemas.microsoft.com/office/powerpoint/2010/main" val="2780283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A0AF-9670-9CBB-9188-51736D716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61" y="921224"/>
            <a:ext cx="5190227" cy="770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 cap="all" dirty="0">
                <a:ea typeface="+mn-lt"/>
                <a:cs typeface="+mn-lt"/>
              </a:rPr>
              <a:t>ELIE KAWERK</a:t>
            </a:r>
            <a:r>
              <a:rPr lang="en-GB" cap="all" dirty="0">
                <a:ea typeface="+mn-lt"/>
                <a:cs typeface="+mn-lt"/>
              </a:rPr>
              <a:t>(RESULTS):</a:t>
            </a:r>
          </a:p>
          <a:p>
            <a:endParaRPr lang="en-GB" cap="all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endParaRPr lang="en-GB" cap="all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endParaRPr lang="en-GB" cap="all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endParaRPr lang="en-GB" dirty="0"/>
          </a:p>
          <a:p>
            <a:endParaRPr lang="en-GB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endParaRPr lang="en-GB" cap="all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endParaRPr lang="en-GB" cap="all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3B8C67-CDBB-EA4A-93C2-6C82589C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90" y="2517374"/>
            <a:ext cx="8209471" cy="2646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33592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0B45-231B-C40F-44C5-ECC9BDC3A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132" y="891396"/>
            <a:ext cx="8899585" cy="7557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 dirty="0"/>
              <a:t>Glass Classification Analysis with EDA</a:t>
            </a:r>
            <a:r>
              <a:rPr lang="en-GB" dirty="0"/>
              <a:t>(RESULTS):</a:t>
            </a:r>
            <a:endParaRPr lang="en-GB" dirty="0">
              <a:solidFill>
                <a:srgbClr val="FFFFFF">
                  <a:alpha val="70000"/>
                </a:srgbClr>
              </a:solidFill>
            </a:endParaRPr>
          </a:p>
          <a:p>
            <a:endParaRPr lang="en-GB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2675C49-81D7-F1CD-AF6D-79CE2104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774" y="2148212"/>
            <a:ext cx="6096000" cy="33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19B61-93FE-3B95-FFA8-533787FEE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955" y="1000836"/>
            <a:ext cx="4014717" cy="7132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 dirty="0">
                <a:solidFill>
                  <a:srgbClr val="FFFFFF">
                    <a:alpha val="70000"/>
                  </a:srgbClr>
                </a:solidFill>
              </a:rPr>
              <a:t>P-SAMA</a:t>
            </a:r>
            <a:r>
              <a:rPr lang="en-GB" dirty="0">
                <a:solidFill>
                  <a:srgbClr val="FFFFFF">
                    <a:alpha val="70000"/>
                  </a:srgbClr>
                </a:solidFill>
              </a:rPr>
              <a:t>(RESULTS):</a:t>
            </a:r>
            <a:endParaRPr lang="en-GB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320656-6BB9-8F20-340D-1508F4FB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92" y="2318487"/>
            <a:ext cx="6527320" cy="318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hool supplies on a table">
            <a:extLst>
              <a:ext uri="{FF2B5EF4-FFF2-40B4-BE49-F238E27FC236}">
                <a16:creationId xmlns:a16="http://schemas.microsoft.com/office/drawing/2014/main" id="{E12735C8-BDDE-25BC-9BFE-B8D8B6C16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1" r="27460" b="4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372264"/>
            <a:ext cx="4888303" cy="26166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By seeing accuracy, bootstrap graph and confusion matrix  I can come to a conclusion that KNN model is best fit model for this dataset.</a:t>
            </a: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  <a:p>
            <a:pPr marL="0" lvl="0" indent="0">
              <a:buNone/>
            </a:pP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Conclusion 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13438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F9D5A3D4-931A-021A-07E6-56F6BCD58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47" y="186907"/>
            <a:ext cx="6415281" cy="6463515"/>
          </a:xfrm>
        </p:spPr>
      </p:pic>
    </p:spTree>
    <p:extLst>
      <p:ext uri="{BB962C8B-B14F-4D97-AF65-F5344CB8AC3E}">
        <p14:creationId xmlns:p14="http://schemas.microsoft.com/office/powerpoint/2010/main" val="346902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olecular model and digital tablet on counter in lab">
            <a:extLst>
              <a:ext uri="{FF2B5EF4-FFF2-40B4-BE49-F238E27FC236}">
                <a16:creationId xmlns:a16="http://schemas.microsoft.com/office/drawing/2014/main" id="{E2668FC2-ECEA-D843-5A35-000500BAC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5" r="21250" b="-7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/>
              <a:t>Data Loading: I started by loading the dataset using the Pandas library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600" dirty="0"/>
              <a:t>The shape of glass data set is 214 rows and 10 columns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600" dirty="0"/>
              <a:t>The  10 columns of the dataset are as follows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4999"/>
              </a:lnSpc>
            </a:pPr>
            <a:r>
              <a:rPr lang="en-US" sz="1600" dirty="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RI: refractive index</a:t>
            </a:r>
          </a:p>
          <a:p>
            <a:pPr>
              <a:lnSpc>
                <a:spcPct val="114999"/>
              </a:lnSpc>
            </a:pPr>
            <a:r>
              <a:rPr lang="en-US" sz="1600" dirty="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Na: Sodium</a:t>
            </a:r>
          </a:p>
          <a:p>
            <a:pPr>
              <a:lnSpc>
                <a:spcPct val="114999"/>
              </a:lnSpc>
            </a:pPr>
            <a:r>
              <a:rPr lang="en-US" sz="1600" dirty="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Mg: Magnesium</a:t>
            </a:r>
          </a:p>
          <a:p>
            <a:pPr>
              <a:lnSpc>
                <a:spcPct val="114999"/>
              </a:lnSpc>
            </a:pPr>
            <a:r>
              <a:rPr lang="en-US" sz="1600" dirty="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Al: </a:t>
            </a:r>
            <a:r>
              <a:rPr lang="en-US" sz="1600" err="1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Aluminium</a:t>
            </a:r>
            <a:endParaRPr lang="en-US" sz="1600" err="1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Data Exploration:</a:t>
            </a:r>
          </a:p>
        </p:txBody>
      </p:sp>
    </p:spTree>
    <p:extLst>
      <p:ext uri="{BB962C8B-B14F-4D97-AF65-F5344CB8AC3E}">
        <p14:creationId xmlns:p14="http://schemas.microsoft.com/office/powerpoint/2010/main" val="142324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riodic table of elements">
            <a:extLst>
              <a:ext uri="{FF2B5EF4-FFF2-40B4-BE49-F238E27FC236}">
                <a16:creationId xmlns:a16="http://schemas.microsoft.com/office/drawing/2014/main" id="{809354CC-4D5A-E0E3-2FCA-AD55203A2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8974" b="224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4999"/>
              </a:lnSpc>
            </a:pPr>
            <a:endParaRPr lang="en-US" sz="1800" dirty="0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pPr>
              <a:lnSpc>
                <a:spcPct val="114999"/>
              </a:lnSpc>
            </a:pPr>
            <a:r>
              <a:rPr lang="en-US" sz="1800" dirty="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Si: Silicon</a:t>
            </a:r>
          </a:p>
          <a:p>
            <a:pPr>
              <a:lnSpc>
                <a:spcPct val="114999"/>
              </a:lnSpc>
            </a:pPr>
            <a:r>
              <a:rPr lang="en-US" sz="1800" dirty="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K: Potassium</a:t>
            </a:r>
          </a:p>
          <a:p>
            <a:pPr>
              <a:lnSpc>
                <a:spcPct val="114999"/>
              </a:lnSpc>
            </a:pPr>
            <a:r>
              <a:rPr lang="en-US" sz="1800" dirty="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Ca: Calcium</a:t>
            </a:r>
          </a:p>
          <a:p>
            <a:r>
              <a:rPr lang="en-US" sz="1800" dirty="0">
                <a:solidFill>
                  <a:srgbClr val="FFFFFF">
                    <a:alpha val="70000"/>
                  </a:srgbClr>
                </a:solidFill>
              </a:rPr>
              <a:t>Ba: Barium</a:t>
            </a:r>
          </a:p>
          <a:p>
            <a:r>
              <a:rPr lang="en-US" sz="1800" dirty="0">
                <a:solidFill>
                  <a:srgbClr val="FFFFFF">
                    <a:alpha val="70000"/>
                  </a:srgbClr>
                </a:solidFill>
              </a:rPr>
              <a:t>Fe: Iron</a:t>
            </a:r>
          </a:p>
          <a:p>
            <a:r>
              <a:rPr lang="en-US" sz="1800" dirty="0">
                <a:solidFill>
                  <a:srgbClr val="FFFFFF">
                    <a:alpha val="70000"/>
                  </a:srgbClr>
                </a:solidFill>
              </a:rPr>
              <a:t>Type 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 Data Exploration:</a:t>
            </a:r>
          </a:p>
        </p:txBody>
      </p:sp>
    </p:spTree>
    <p:extLst>
      <p:ext uri="{BB962C8B-B14F-4D97-AF65-F5344CB8AC3E}">
        <p14:creationId xmlns:p14="http://schemas.microsoft.com/office/powerpoint/2010/main" val="361988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8651540C-5783-68EF-F084-8981C7264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3" r="22342" b="9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400" dirty="0"/>
              <a:t>Datatypes: All the column values are float values except type of glass column</a:t>
            </a:r>
          </a:p>
          <a:p>
            <a:r>
              <a:rPr lang="en-US" sz="2400" dirty="0"/>
              <a:t>Null: I used </a:t>
            </a:r>
            <a:r>
              <a:rPr lang="en-US" sz="2400" dirty="0" err="1"/>
              <a:t>isnull</a:t>
            </a:r>
            <a:r>
              <a:rPr lang="en-US" sz="2400" dirty="0"/>
              <a:t>() and </a:t>
            </a:r>
            <a:r>
              <a:rPr lang="en-US" sz="2400" dirty="0" err="1"/>
              <a:t>isnull</a:t>
            </a:r>
            <a:r>
              <a:rPr lang="en-US" sz="2400" dirty="0"/>
              <a:t>() .sum() to find out if any null values are present</a:t>
            </a: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Data Exploration:</a:t>
            </a:r>
          </a:p>
        </p:txBody>
      </p:sp>
    </p:spTree>
    <p:extLst>
      <p:ext uri="{BB962C8B-B14F-4D97-AF65-F5344CB8AC3E}">
        <p14:creationId xmlns:p14="http://schemas.microsoft.com/office/powerpoint/2010/main" val="813445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lourful rulers and protractors">
            <a:extLst>
              <a:ext uri="{FF2B5EF4-FFF2-40B4-BE49-F238E27FC236}">
                <a16:creationId xmlns:a16="http://schemas.microsoft.com/office/drawing/2014/main" id="{5EEFE791-66A4-8524-03EC-64ACEF2EF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8" r="12596" b="-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Type is identified as target variable.so, it is taken as y value</a:t>
            </a:r>
          </a:p>
          <a:p>
            <a:pPr lvl="0"/>
            <a:r>
              <a:rPr lang="en-US" sz="2400" dirty="0"/>
              <a:t>The printed set to know the values of y</a:t>
            </a: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  <a:p>
            <a:pPr lvl="0"/>
            <a:r>
              <a:rPr lang="en-US" sz="2400" dirty="0"/>
              <a:t>Set doesn’t allow repetitions so; it prints the value only once</a:t>
            </a: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  <a:p>
            <a:pPr lvl="0"/>
            <a:r>
              <a:rPr lang="en-US" sz="2400" dirty="0"/>
              <a:t>1,2,3,5,6,7 are the values of y</a:t>
            </a: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 Target variable and features:</a:t>
            </a:r>
          </a:p>
        </p:txBody>
      </p:sp>
    </p:spTree>
    <p:extLst>
      <p:ext uri="{BB962C8B-B14F-4D97-AF65-F5344CB8AC3E}">
        <p14:creationId xmlns:p14="http://schemas.microsoft.com/office/powerpoint/2010/main" val="2521978996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LeftStep">
      <a:dk1>
        <a:srgbClr val="000000"/>
      </a:dk1>
      <a:lt1>
        <a:srgbClr val="FFFFFF"/>
      </a:lt1>
      <a:dk2>
        <a:srgbClr val="382441"/>
      </a:dk2>
      <a:lt2>
        <a:srgbClr val="E2E8E3"/>
      </a:lt2>
      <a:accent1>
        <a:srgbClr val="C492BF"/>
      </a:accent1>
      <a:accent2>
        <a:srgbClr val="A77FBA"/>
      </a:accent2>
      <a:accent3>
        <a:srgbClr val="A396C6"/>
      </a:accent3>
      <a:accent4>
        <a:srgbClr val="7F88BA"/>
      </a:accent4>
      <a:accent5>
        <a:srgbClr val="89A7BF"/>
      </a:accent5>
      <a:accent6>
        <a:srgbClr val="76ABAD"/>
      </a:accent6>
      <a:hlink>
        <a:srgbClr val="568F5C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Widescreen</PresentationFormat>
  <Paragraphs>5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PebbleVTI</vt:lpstr>
      <vt:lpstr>stat_ml_project</vt:lpstr>
      <vt:lpstr>Title:</vt:lpstr>
      <vt:lpstr> Introduction:</vt:lpstr>
      <vt:lpstr> Introduction:</vt:lpstr>
      <vt:lpstr>PowerPoint Presentation</vt:lpstr>
      <vt:lpstr>Data Exploration:</vt:lpstr>
      <vt:lpstr> Data Exploration:</vt:lpstr>
      <vt:lpstr>Data Exploration:</vt:lpstr>
      <vt:lpstr> Target variable and features:</vt:lpstr>
      <vt:lpstr> Target variable and features:</vt:lpstr>
      <vt:lpstr>Target variable and features:</vt:lpstr>
      <vt:lpstr>Target variable and features: </vt:lpstr>
      <vt:lpstr>Data exploration through histogram:</vt:lpstr>
      <vt:lpstr>PowerPoint Presentation</vt:lpstr>
      <vt:lpstr>PowerPoint Presentation</vt:lpstr>
      <vt:lpstr>Data exploration through histogram: </vt:lpstr>
      <vt:lpstr>PowerPoint Presentation</vt:lpstr>
      <vt:lpstr>PowerPoint Presentation</vt:lpstr>
      <vt:lpstr>Slide 9: Smote</vt:lpstr>
      <vt:lpstr>Data Splitting</vt:lpstr>
      <vt:lpstr>Scaling</vt:lpstr>
      <vt:lpstr>SVM Model:</vt:lpstr>
      <vt:lpstr>Confusion matrix:</vt:lpstr>
      <vt:lpstr>PowerPoint Presentation</vt:lpstr>
      <vt:lpstr> F1 Score</vt:lpstr>
      <vt:lpstr>Precision</vt:lpstr>
      <vt:lpstr>Recall</vt:lpstr>
      <vt:lpstr>Classification Report: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Bootstrap  method</vt:lpstr>
      <vt:lpstr>PowerPoint Presentation</vt:lpstr>
      <vt:lpstr>PowerPoint Presentation</vt:lpstr>
      <vt:lpstr>PowerPoint Presentation</vt:lpstr>
      <vt:lpstr>PowerPoint Presentation</vt:lpstr>
      <vt:lpstr>Comparisions </vt:lpstr>
      <vt:lpstr>PowerPoint Presentation</vt:lpstr>
      <vt:lpstr>PowerPoint Presentation</vt:lpstr>
      <vt:lpstr>PowerPoint Presentation</vt:lpstr>
      <vt:lpstr>Conclusion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-</cp:lastModifiedBy>
  <cp:revision>687</cp:revision>
  <dcterms:created xsi:type="dcterms:W3CDTF">2023-09-25T03:18:11Z</dcterms:created>
  <dcterms:modified xsi:type="dcterms:W3CDTF">2023-11-08T15:59:47Z</dcterms:modified>
</cp:coreProperties>
</file>